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9" r:id="rId4"/>
    <p:sldId id="260" r:id="rId5"/>
    <p:sldId id="261" r:id="rId6"/>
    <p:sldId id="267" r:id="rId7"/>
    <p:sldId id="268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234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55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5087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509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2308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908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261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77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147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387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120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20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76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52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72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09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83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6263" y="570680"/>
            <a:ext cx="9099623" cy="47434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ru-RU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/>
            </a:r>
            <a:br>
              <a:rPr lang="ru-RU" sz="3200" b="1" dirty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ru-RU" sz="3200" b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Қазақстан</a:t>
            </a:r>
            <a:r>
              <a:rPr lang="ru-RU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Республикасы</a:t>
            </a:r>
            <a:r>
              <a:rPr lang="ru-RU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Оқу-ағарту</a:t>
            </a:r>
            <a:r>
              <a:rPr lang="ru-RU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министрлігі</a:t>
            </a:r>
            <a:r>
              <a:rPr lang="ru-RU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3564" y="2742977"/>
            <a:ext cx="1013404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Білім</a:t>
            </a:r>
            <a:r>
              <a:rPr lang="ru-RU" sz="4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беру </a:t>
            </a:r>
            <a:r>
              <a:rPr lang="ru-RU" sz="44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ұйымдарының</a:t>
            </a:r>
            <a:r>
              <a:rPr lang="ru-RU" sz="4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педагогтері</a:t>
            </a:r>
            <a:r>
              <a:rPr lang="ru-RU" sz="4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еңбек</a:t>
            </a:r>
            <a:r>
              <a:rPr lang="ru-RU" sz="4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демалысы</a:t>
            </a:r>
            <a:r>
              <a:rPr lang="ru-RU" sz="4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туралы</a:t>
            </a:r>
            <a:r>
              <a:rPr lang="ru-RU" sz="4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не </a:t>
            </a:r>
            <a:r>
              <a:rPr lang="ru-RU" sz="44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білу</a:t>
            </a:r>
            <a:r>
              <a:rPr lang="ru-RU" sz="4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қажет</a:t>
            </a:r>
            <a:r>
              <a:rPr lang="ru-RU" sz="4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99032" y="5982734"/>
            <a:ext cx="1915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Астана - </a:t>
            </a:r>
            <a:r>
              <a:rPr lang="kk-KZ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202</a:t>
            </a:r>
            <a:r>
              <a:rPr lang="en-US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4</a:t>
            </a:r>
            <a:endParaRPr lang="ru-RU" sz="20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46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9802" y="175108"/>
            <a:ext cx="9041565" cy="638250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Ж</a:t>
            </a:r>
            <a:r>
              <a:rPr lang="kk-KZ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ыл сайынғы ақылы еңбек демалысы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021" y="1161701"/>
            <a:ext cx="9590421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r>
              <a:rPr lang="kk-KZ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Демалыс</a:t>
            </a:r>
            <a:r>
              <a:rPr lang="kk-KZ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– бұл қызметкердің жұмыс орнын (лауазымын) және орташа жалақысын сақтай отырып, жыл сайынғы демалысын қамтамасыз ету үшін қызметкерді белгілі бір мерзімге жұмыстан босату </a:t>
            </a:r>
            <a:r>
              <a:rPr lang="kk-KZ" sz="1600" i="1" dirty="0">
                <a:solidFill>
                  <a:srgbClr val="FF0000"/>
                </a:solidFill>
                <a:latin typeface="Arial Narrow" panose="020B0606020202030204" pitchFamily="34" charset="0"/>
              </a:rPr>
              <a:t>(ҚР Еңбек кодексінің 1-бабы</a:t>
            </a:r>
            <a:r>
              <a:rPr lang="kk-KZ" sz="16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).</a:t>
            </a:r>
            <a:endParaRPr lang="ru-RU" sz="1600" i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     </a:t>
            </a:r>
          </a:p>
          <a:p>
            <a:pPr algn="just"/>
            <a:r>
              <a:rPr lang="kk-KZ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 Демалыс </a:t>
            </a:r>
            <a:r>
              <a:rPr lang="kk-KZ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түрлері:    </a:t>
            </a:r>
          </a:p>
          <a:p>
            <a:pPr algn="just"/>
            <a:r>
              <a:rPr lang="kk-KZ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</a:t>
            </a:r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- жыл сайынғы негізгі ақылы еңбек демалысы;     </a:t>
            </a:r>
            <a:endParaRPr lang="kk-KZ" sz="20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kk-KZ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- </a:t>
            </a:r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жыл сайынғы қосымша ақылы еңбек демалысы.</a:t>
            </a:r>
          </a:p>
          <a:p>
            <a:pPr algn="just"/>
            <a:endParaRPr lang="ru-RU" sz="20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Педагогтердің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еңбек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демалысының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ұзақтығы-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56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күн </a:t>
            </a:r>
            <a:r>
              <a:rPr lang="ru-RU" sz="16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(«Педагог </a:t>
            </a:r>
            <a:r>
              <a:rPr lang="ru-RU" sz="1600" i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мәртебесі</a:t>
            </a:r>
            <a:r>
              <a:rPr lang="ru-RU" sz="1600" i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туралы</a:t>
            </a:r>
            <a:r>
              <a:rPr lang="ru-RU" sz="16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» ҚР </a:t>
            </a:r>
            <a:r>
              <a:rPr lang="ru-RU" sz="1600" i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Заңның</a:t>
            </a:r>
            <a:r>
              <a:rPr lang="ru-RU" sz="16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>
                <a:solidFill>
                  <a:srgbClr val="FF0000"/>
                </a:solidFill>
                <a:latin typeface="Arial Narrow" panose="020B0606020202030204" pitchFamily="34" charset="0"/>
              </a:rPr>
              <a:t>12-бабы).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</a:t>
            </a:r>
            <a:r>
              <a:rPr lang="ru-RU" sz="20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Білім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беру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ұйымдары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қызметкерлерінің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басқа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санаттары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үшін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еңбек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демалысы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:      </a:t>
            </a:r>
            <a:endParaRPr lang="ru-RU" sz="20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    30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күн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– </a:t>
            </a:r>
            <a:r>
              <a:rPr lang="ru-RU" sz="20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әкімшілік-шаруашылық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персонал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үшін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;     </a:t>
            </a:r>
            <a:endParaRPr lang="ru-RU" sz="20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24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күн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–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техникалық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персонал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үшін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.</a:t>
            </a:r>
          </a:p>
          <a:p>
            <a:pPr algn="just"/>
            <a:endParaRPr lang="ru-RU" sz="20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72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9802" y="175108"/>
            <a:ext cx="9041565" cy="638250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Д</a:t>
            </a:r>
            <a:r>
              <a:rPr lang="kk-KZ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емалыс ұзақтығын есептеу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0935" y="1074613"/>
            <a:ext cx="90239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endParaRPr lang="ru-RU" sz="2000" strike="sngStrike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9802" y="1074613"/>
            <a:ext cx="885511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Педагогке </a:t>
            </a:r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д</a:t>
            </a:r>
            <a:r>
              <a:rPr lang="kk-KZ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емалыс </a:t>
            </a:r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беру кезінде </a:t>
            </a:r>
            <a:r>
              <a:rPr lang="kk-KZ" sz="2000" b="1" dirty="0">
                <a:solidFill>
                  <a:srgbClr val="0070C0"/>
                </a:solidFill>
                <a:latin typeface="Arial Narrow" panose="020B0606020202030204" pitchFamily="34" charset="0"/>
              </a:rPr>
              <a:t>нақты жұмыс істеген уақыт</a:t>
            </a:r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, сондай-ақ </a:t>
            </a:r>
            <a:r>
              <a:rPr lang="kk-KZ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жұмыс </a:t>
            </a:r>
            <a:r>
              <a:rPr lang="kk-KZ" sz="2000" b="1" dirty="0">
                <a:solidFill>
                  <a:srgbClr val="0070C0"/>
                </a:solidFill>
                <a:latin typeface="Arial Narrow" panose="020B0606020202030204" pitchFamily="34" charset="0"/>
              </a:rPr>
              <a:t>істеген </a:t>
            </a:r>
            <a:r>
              <a:rPr lang="kk-KZ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уақыттың </a:t>
            </a:r>
            <a:r>
              <a:rPr lang="kk-KZ" sz="2000" b="1" dirty="0">
                <a:solidFill>
                  <a:srgbClr val="0070C0"/>
                </a:solidFill>
                <a:latin typeface="Arial Narrow" panose="020B0606020202030204" pitchFamily="34" charset="0"/>
              </a:rPr>
              <a:t>кезеңі</a:t>
            </a:r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ескеріледі.</a:t>
            </a:r>
            <a:endParaRPr lang="ru-RU" sz="16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r>
              <a:rPr lang="ru-RU" sz="16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</a:t>
            </a:r>
          </a:p>
          <a:p>
            <a:r>
              <a:rPr lang="kk-KZ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Егер </a:t>
            </a:r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педагог білім беру ұйымында </a:t>
            </a:r>
            <a:r>
              <a:rPr lang="kk-KZ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бір жылдан аз жұмыс істеген болса</a:t>
            </a:r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, онда демалыс күндері </a:t>
            </a:r>
            <a:r>
              <a:rPr lang="kk-KZ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жұмыс істеген кезең (ай) негізінде </a:t>
            </a:r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есептеледі.</a:t>
            </a:r>
          </a:p>
          <a:p>
            <a:endParaRPr lang="ru-RU" sz="1600" i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Демалыс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күндерінің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нақты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саны 56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күнді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12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айға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бөлу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және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нақты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істеген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айлар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санына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көбейту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арқылы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есептеледі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.</a:t>
            </a:r>
          </a:p>
          <a:p>
            <a:pPr algn="just"/>
            <a:endParaRPr lang="ru-RU" sz="16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    </a:t>
            </a:r>
            <a:r>
              <a:rPr lang="ru-RU" sz="2000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Мысалы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: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егер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істеген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кезең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:     </a:t>
            </a:r>
          </a:p>
          <a:p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    1) педагог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9 ай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істесе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(2022 </a:t>
            </a:r>
            <a:r>
              <a:rPr lang="ru-RU" sz="16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жылдың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қыркүйегінен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 2023 </a:t>
            </a:r>
            <a:r>
              <a:rPr lang="ru-RU" sz="1600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жылдың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мамырына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дейін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)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  <a:r>
              <a:rPr lang="ru-RU" sz="20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демалыстың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ұзақтығы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42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күнді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құрайды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(56 күн. / 12 ай. * 9 ай. = 42 күн);      </a:t>
            </a:r>
            <a:endParaRPr lang="ru-RU" sz="2000" i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r>
              <a:rPr lang="ru-RU" sz="2000" b="1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2) педагог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5 ай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істесе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(2023 </a:t>
            </a:r>
            <a:r>
              <a:rPr lang="ru-RU" sz="16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жылдың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қаңтарынан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мамырына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дейін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),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endParaRPr lang="ru-RU" sz="20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r>
              <a:rPr lang="ru-RU" sz="20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демалыстың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ұзақтығы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24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күнді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құрайды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(56 күн. / 12 ай. * 5 ай. = 24 күн).</a:t>
            </a:r>
          </a:p>
          <a:p>
            <a:endParaRPr lang="ru-RU" sz="20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endParaRPr lang="ru-RU" sz="16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93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0487" y="175109"/>
            <a:ext cx="9041565" cy="10731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</a:t>
            </a:r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ыл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сайынғы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қосымша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ақылы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еңбек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демалыстары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0487" y="1248229"/>
            <a:ext cx="921043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</a:t>
            </a:r>
            <a:r>
              <a:rPr lang="ru-RU" sz="24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Қосымша</a:t>
            </a:r>
            <a:r>
              <a:rPr lang="ru-RU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ақылы</a:t>
            </a:r>
            <a:r>
              <a:rPr lang="ru-RU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жыл</a:t>
            </a:r>
            <a:r>
              <a:rPr lang="ru-RU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сайынғы</a:t>
            </a:r>
            <a:r>
              <a:rPr lang="ru-RU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еңбек</a:t>
            </a:r>
            <a:r>
              <a:rPr lang="ru-RU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демалыстары</a:t>
            </a:r>
            <a:r>
              <a:rPr lang="ru-RU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(</a:t>
            </a:r>
            <a:r>
              <a:rPr lang="ru-RU" i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Еңбек</a:t>
            </a:r>
            <a:r>
              <a:rPr lang="ru-RU" i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кодексінің</a:t>
            </a:r>
            <a:r>
              <a:rPr lang="ru-RU" i="1" dirty="0">
                <a:solidFill>
                  <a:srgbClr val="FF0000"/>
                </a:solidFill>
                <a:latin typeface="Arial Narrow" panose="020B0606020202030204" pitchFamily="34" charset="0"/>
              </a:rPr>
              <a:t> 89-бабы): </a:t>
            </a:r>
          </a:p>
          <a:p>
            <a:pPr algn="just"/>
            <a:r>
              <a:rPr lang="ru-RU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1)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Өндірістердің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цехтардың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кәсіптер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мен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лауазымдардың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тізіміне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ауыр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жұмыстардың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еңбек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жағдайлары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зиянды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және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(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немесе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)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қауіпті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жұмыстардың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тізбесіне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сәйкес</a:t>
            </a:r>
            <a:r>
              <a:rPr lang="ru-RU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ұзақтығы</a:t>
            </a:r>
            <a:r>
              <a:rPr lang="ru-RU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алты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күннен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кем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емес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ауыр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жұмыстарда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еңбек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жағдайлары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зиянды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және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(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немесе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)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қауіпті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жұмыстарда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істейтін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қызметкерлерге</a:t>
            </a:r>
            <a:r>
              <a:rPr lang="ru-RU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беріледі</a:t>
            </a:r>
            <a:endParaRPr lang="ru-RU" sz="24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endParaRPr lang="ru-RU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2)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ұзақтығы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кемінде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алты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күн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болатын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бірінші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және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екінші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топтағы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мүгедектігі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бар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адамдарға</a:t>
            </a:r>
            <a:r>
              <a:rPr lang="ru-RU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.</a:t>
            </a:r>
          </a:p>
          <a:p>
            <a:pPr algn="just"/>
            <a:endParaRPr lang="ru-RU" sz="24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Қызметкерлердің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өзге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де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санаттарына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жыл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сайынғы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қосымша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демалыс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беру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және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оның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ұзақтығы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Қазақстан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Республикасының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заңдарында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белгіленуі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мүмкін</a:t>
            </a:r>
            <a:endParaRPr lang="ru-RU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594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0487" y="199506"/>
            <a:ext cx="9041565" cy="10731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Жыл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сайынғы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қосымша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ақылы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еңбек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демалыстары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1905" y="1272626"/>
            <a:ext cx="96771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r>
              <a:rPr lang="ru-RU" sz="20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Мысалдар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:</a:t>
            </a:r>
            <a:endParaRPr lang="ru-RU" sz="20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1) </a:t>
            </a:r>
            <a:r>
              <a:rPr lang="kk-KZ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Экологиялық </a:t>
            </a:r>
            <a:r>
              <a:rPr lang="kk-KZ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қолайсыз аумақтарда 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(«Арал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өңіріндегі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экологиялық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қасірет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салдарынан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зардап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шеккен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азаматтарды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әлеуметтік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қорғау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туралы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» ҚР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Заңы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) </a:t>
            </a:r>
            <a:r>
              <a:rPr lang="kk-KZ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тұратын </a:t>
            </a:r>
            <a:r>
              <a:rPr lang="ru-RU" sz="20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педагогтерге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жыл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сайынғы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қосымша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ақылы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демалыс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төмендегідей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белгіленеді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- </a:t>
            </a:r>
            <a:r>
              <a:rPr lang="ru-RU" sz="2000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экологиялық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апат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аймағы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бойынша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- 12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күн;</a:t>
            </a:r>
            <a:endParaRPr lang="ru-RU" sz="20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   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- </a:t>
            </a:r>
            <a:r>
              <a:rPr lang="ru-RU" sz="2000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экологиялық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дағдарыс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аймағы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бойынша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- 9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күн;</a:t>
            </a:r>
            <a:endParaRPr lang="ru-RU" sz="20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  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-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экологиялық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дағдарыс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жағдайына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жақындаған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аймақ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бойынша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- 7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күн.</a:t>
            </a:r>
            <a:endParaRPr lang="ru-RU" sz="20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endParaRPr lang="ru-RU" sz="20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2)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Радиациялық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қау</a:t>
            </a:r>
            <a:r>
              <a:rPr lang="en-US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i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пт</a:t>
            </a:r>
            <a:r>
              <a:rPr lang="en-US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i</a:t>
            </a:r>
            <a:r>
              <a:rPr 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аумақтарда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(«Семей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ядролық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сынақ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полигонындағы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ядролық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сынақтардың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салдарынан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зардап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шеккен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азаматтарды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әлеуметтік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қорғау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туралы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» ҚР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Заңы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) </a:t>
            </a:r>
            <a:r>
              <a:rPr lang="kk-KZ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тұратын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педагогтерге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жыл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сайынғы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қосымша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ақылы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демалыс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төмендегідей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белгіленеді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- </a:t>
            </a:r>
            <a:r>
              <a:rPr lang="kk-KZ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төтенше 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радиациялық қау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пт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en-US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аймақ бойынша - 14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күн;</a:t>
            </a:r>
          </a:p>
          <a:p>
            <a:pPr algn="just"/>
            <a:r>
              <a:rPr lang="kk-KZ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- </a:t>
            </a:r>
            <a:r>
              <a:rPr lang="kk-KZ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ең жоғары радиациялық қау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пт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en-US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аймақ бойынша - 12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күн;</a:t>
            </a:r>
          </a:p>
          <a:p>
            <a:pPr algn="just"/>
            <a:r>
              <a:rPr lang="kk-KZ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- </a:t>
            </a:r>
            <a:r>
              <a:rPr lang="kk-KZ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жоғары радиациялық қау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пт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en-US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аймақ бойынша - 10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күн;</a:t>
            </a:r>
          </a:p>
          <a:p>
            <a:pPr algn="just"/>
            <a:r>
              <a:rPr lang="kk-KZ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- </a:t>
            </a:r>
            <a:r>
              <a:rPr lang="kk-KZ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ең төмен радиациялық қау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пт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en-US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аймақ бойынша - 7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күн;</a:t>
            </a:r>
          </a:p>
          <a:p>
            <a:pPr algn="just"/>
            <a:r>
              <a:rPr lang="kk-KZ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- </a:t>
            </a:r>
            <a:r>
              <a:rPr lang="kk-KZ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жең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лд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кт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en-US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әлеуметт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к-экономикалық мәртебес</a:t>
            </a:r>
            <a:r>
              <a:rPr lang="en-US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i</a:t>
            </a:r>
            <a:r>
              <a:rPr lang="en-US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бар аумақ бойынша 5 </a:t>
            </a:r>
            <a:r>
              <a:rPr lang="ru-RU" sz="20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күн.</a:t>
            </a:r>
            <a:endParaRPr lang="ru-RU" sz="20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84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382" y="233468"/>
            <a:ext cx="9041565" cy="991063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Демалыс беру кезінде сауықтыруға арналған жәрдемақы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4112" y="1328655"/>
            <a:ext cx="91730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Педагогтерге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азаматтық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қызметші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ретінде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сауықтыруға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арналған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жәрдемақы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күнтізбелік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жылы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бір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рет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ақылы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жыл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сайынғы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еңбек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демалысы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берілген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кезде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бір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лауазымдық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жалақы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мөлшерінде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төленеді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</a:t>
            </a:r>
            <a:r>
              <a:rPr lang="ru-RU" sz="16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Еңбек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Кодексі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139-бабы</a:t>
            </a:r>
            <a:r>
              <a:rPr lang="ru-RU" sz="1600" dirty="0" smtClean="0"/>
              <a:t>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).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7021" y="2111470"/>
            <a:ext cx="6499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!</a:t>
            </a:r>
            <a:endParaRPr lang="ru-RU" sz="32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7148" y="3923851"/>
            <a:ext cx="98869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    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Лауазымдарды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қатар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атқарған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кезде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яғни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қосымша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жұмысты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(не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уақытша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болмаған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қызметкердің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міндеттерін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)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өзінің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негізгі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жұмысынан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босатылмай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орындаған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кезде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және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ол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үшін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педагогке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қосымша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ақы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төленетіе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болса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сауықтыруға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арналған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жәрдемақы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төленбейді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.</a:t>
            </a:r>
            <a:endParaRPr lang="ru-RU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endParaRPr lang="ru-RU" b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Лауазымдарды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қоса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атқарған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кезде</a:t>
            </a: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</a:rPr>
              <a:t>, </a:t>
            </a:r>
            <a:r>
              <a:rPr lang="ru-RU" dirty="0" err="1">
                <a:solidFill>
                  <a:srgbClr val="FF0000"/>
                </a:solidFill>
                <a:latin typeface="Arial Narrow" panose="020B0606020202030204" pitchFamily="34" charset="0"/>
              </a:rPr>
              <a:t>яғни</a:t>
            </a: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жеке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еңбек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шартының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талаптары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бойынша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негізгі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жұмыстан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бос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уақытта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басқа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тұрақты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ақылы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жұмысты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орындау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кезінде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сауықтыруға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арналған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жәрдемақы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негізгі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үшін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де,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қосымша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жұмыс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үшін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де </a:t>
            </a:r>
            <a:r>
              <a:rPr lang="ru-RU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бөлек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төленуі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керек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6941" y="2380737"/>
            <a:ext cx="77044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Ерекшелік</a:t>
            </a:r>
            <a:r>
              <a:rPr lang="kk-KZ" b="1" dirty="0">
                <a:solidFill>
                  <a:srgbClr val="FF0000"/>
                </a:solidFill>
                <a:latin typeface="Arial Narrow" panose="020B0606020202030204" pitchFamily="34" charset="0"/>
              </a:rPr>
              <a:t>: </a:t>
            </a:r>
            <a:r>
              <a:rPr lang="kk-KZ" dirty="0">
                <a:solidFill>
                  <a:srgbClr val="0070C0"/>
                </a:solidFill>
                <a:latin typeface="Arial Narrow" panose="020B0606020202030204" pitchFamily="34" charset="0"/>
              </a:rPr>
              <a:t>педагогтерге сауықтыру жәрдемақысының мөлшерін </a:t>
            </a:r>
            <a:r>
              <a:rPr lang="kk-KZ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есептеу, </a:t>
            </a:r>
            <a:r>
              <a:rPr lang="kk-KZ" dirty="0">
                <a:solidFill>
                  <a:srgbClr val="0070C0"/>
                </a:solidFill>
                <a:latin typeface="Arial Narrow" panose="020B0606020202030204" pitchFamily="34" charset="0"/>
              </a:rPr>
              <a:t>олардың демалыс берілген күнгі нақты жүктемесін ескере отырып (тарифтеуге сәйкес), бірақ қосымша ақылар мен үстемеақыларды есепке алмай </a:t>
            </a:r>
            <a:r>
              <a:rPr lang="kk-KZ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педагогтердің лауазымдық жалақысының мөлшерінде жүргізіледі.</a:t>
            </a:r>
            <a:endParaRPr lang="ru-RU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166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8509" y="399010"/>
            <a:ext cx="7706109" cy="607607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Мұғалімнің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kk-KZ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м</a:t>
            </a:r>
            <a:r>
              <a:rPr lang="kk-KZ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індеті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1750" y="1690062"/>
            <a:ext cx="878884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kk-KZ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Педагогикалық этика мен еңбек тәртібін сақтау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kk-KZ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МЖМБС сәйкес оқытылатын пәннің ерекшелігін ескере отырып, оқушыларды оқыту мен тәрбиелеуді жүзеге асыру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kk-KZ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Білім алушылардың жеке қажеттіліктерін ескере отырып, оқытудың жаңа тәсілдерін, тиімді нысандарын, әдістері мен құралдарын пайдалану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kk-KZ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Білім беру процесі кезеңінде білім алушылардың өмірі мен денсаулығын қорғауды қамтамасыз ету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kk-KZ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Білім алушылар мен тәрбиеленушілер арасында сыбайлас жемқорлыққа қарсы мәдениетті, академиялық адалдық </a:t>
            </a:r>
            <a:r>
              <a:rPr lang="kk-KZ" sz="2200" i="1" dirty="0">
                <a:solidFill>
                  <a:srgbClr val="0070C0"/>
                </a:solidFill>
                <a:latin typeface="Arial Narrow" panose="020B0606020202030204" pitchFamily="34" charset="0"/>
              </a:rPr>
              <a:t>қағидаттарын </a:t>
            </a:r>
            <a:r>
              <a:rPr lang="kk-KZ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үйрету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kk-KZ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Еңбек </a:t>
            </a:r>
            <a:r>
              <a:rPr lang="kk-KZ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қауіпсіздігі және еңбекті қорғау, өртке қарсы қорғау ережелерін сақтау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kk-KZ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Кәсіби құзыреттілікті арттыру</a:t>
            </a:r>
            <a:endParaRPr lang="kk-KZ" sz="2200" i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560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04" y="17166"/>
            <a:ext cx="11140225" cy="13208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Педагогтерге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демалыс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және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сауықтыруға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арналған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жәрдемақы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төлеу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мәселелері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бойынша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облыстардың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, Алматы, Астана, Шымкент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қалаларының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білім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басқармаларының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байланыс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нөмірлері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152132"/>
              </p:ext>
            </p:extLst>
          </p:nvPr>
        </p:nvGraphicFramePr>
        <p:xfrm>
          <a:off x="477431" y="982327"/>
          <a:ext cx="9378669" cy="5853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8374"/>
                <a:gridCol w="5158864"/>
                <a:gridCol w="3661431"/>
              </a:tblGrid>
              <a:tr h="224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Байланыс</a:t>
                      </a:r>
                      <a:r>
                        <a:rPr lang="kk-KZ" sz="1400" baseline="0" dirty="0" smtClean="0">
                          <a:effectLst/>
                          <a:latin typeface="Arial Narrow" panose="020B0606020202030204" pitchFamily="34" charset="0"/>
                        </a:rPr>
                        <a:t> нөмірі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Абай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+7(778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309-64-95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Ақмола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+7(7162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90-31-31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Ақтөбе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+7(7132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54-25-72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Алматы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+7(707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760-72-70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Атырау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+7(7122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27-09-40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44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Шығыс Қазақстан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+7(7232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70-23-38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Жамбыл облысы әкімдігінің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+7(7262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43-88-03</a:t>
                      </a: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; +7(7262)43-88-02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23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Жетісу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+7(7282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32-94-47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Батыс Қазақстан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+7(7112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26-04-27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Қарағанды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+7(778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745-86-63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Қостанай облысы әкімдігінің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+7(7142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21-25-37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Қызылорда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7(7242) 60-54-60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Маңғыстау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+7(707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243-19-98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Павлодар облысының білім беру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+7(7182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32-14-67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15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Солтүст</a:t>
                      </a:r>
                      <a:r>
                        <a:rPr lang="en-US" sz="1400" dirty="0" err="1" smtClean="0"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к Қазақстан облысы әк</a:t>
                      </a:r>
                      <a:r>
                        <a:rPr lang="en-US" sz="1400" dirty="0" err="1" smtClean="0"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мд</a:t>
                      </a:r>
                      <a:r>
                        <a:rPr lang="en-US" sz="1400" dirty="0" err="1" smtClean="0"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г</a:t>
                      </a:r>
                      <a:r>
                        <a:rPr lang="en-US" sz="1400" dirty="0" err="1" smtClean="0"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н</a:t>
                      </a:r>
                      <a:r>
                        <a:rPr lang="en-US" sz="1400" dirty="0" err="1" smtClean="0"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ң б</a:t>
                      </a:r>
                      <a:r>
                        <a:rPr lang="en-US" sz="1400" dirty="0" err="1" smtClean="0"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л</a:t>
                      </a:r>
                      <a:r>
                        <a:rPr lang="en-US" sz="1400" dirty="0" err="1" smtClean="0"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+7(7152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50-05-44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Түркістан облысының адами әлеуетті дамыту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+7(7253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35-92-72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17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Ұлытау облысының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+7(707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525-21-50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18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Алматы қаласы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+7(7272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72-47-33</a:t>
                      </a: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;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19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Астана қаласының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+7(7172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55-68-76</a:t>
                      </a: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;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20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Шымкент қаласының білім басқармасы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+7(7252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53-03-81</a:t>
                      </a: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; +7(7252)53-60-74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591148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494</TotalTime>
  <Words>1023</Words>
  <Application>Microsoft Office PowerPoint</Application>
  <PresentationFormat>Широкоэкранный</PresentationFormat>
  <Paragraphs>126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Calibri</vt:lpstr>
      <vt:lpstr>Times New Roman</vt:lpstr>
      <vt:lpstr>Trebuchet MS</vt:lpstr>
      <vt:lpstr>Wingdings 3</vt:lpstr>
      <vt:lpstr>Аспект</vt:lpstr>
      <vt:lpstr>  Қазақстан Республикасы Оқу-ағарту министрлігі </vt:lpstr>
      <vt:lpstr>Жыл сайынғы ақылы еңбек демалысы</vt:lpstr>
      <vt:lpstr>Демалыс ұзақтығын есептеу</vt:lpstr>
      <vt:lpstr>Жыл сайынғы қосымша ақылы еңбек демалыстары</vt:lpstr>
      <vt:lpstr>Жыл сайынғы қосымша ақылы еңбек демалыстары</vt:lpstr>
      <vt:lpstr>Демалыс беру кезінде сауықтыруға арналған жәрдемақы</vt:lpstr>
      <vt:lpstr>Мұғалімнің міндеті</vt:lpstr>
      <vt:lpstr>Педагогтерге демалыс және сауықтыруға арналған жәрдемақы төлеу мәселелері бойынша облыстардың, Алматы, Астана, Шымкент қалаларының білім басқармаларының байланыс нөмірлері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просвещения Республики Казахстан</dc:title>
  <dc:creator>Рахметова Жанар Исахметкызы</dc:creator>
  <cp:lastModifiedBy>Тоқпанова Гүлайым Сембіқызы</cp:lastModifiedBy>
  <cp:revision>73</cp:revision>
  <dcterms:created xsi:type="dcterms:W3CDTF">2023-06-14T04:06:58Z</dcterms:created>
  <dcterms:modified xsi:type="dcterms:W3CDTF">2024-03-19T06:31:36Z</dcterms:modified>
</cp:coreProperties>
</file>